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2" r:id="rId1"/>
  </p:sldMasterIdLst>
  <p:notesMasterIdLst>
    <p:notesMasterId r:id="rId19"/>
  </p:notesMasterIdLst>
  <p:handoutMasterIdLst>
    <p:handoutMasterId r:id="rId20"/>
  </p:handoutMasterIdLst>
  <p:sldIdLst>
    <p:sldId id="259" r:id="rId2"/>
    <p:sldId id="315" r:id="rId3"/>
    <p:sldId id="290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4" r:id="rId13"/>
    <p:sldId id="312" r:id="rId14"/>
    <p:sldId id="316" r:id="rId15"/>
    <p:sldId id="317" r:id="rId16"/>
    <p:sldId id="318" r:id="rId17"/>
    <p:sldId id="286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Monospac821 BT" panose="020B0609020202020204"/>
      <p:regular r:id="rId26"/>
      <p:bold r:id="rId27"/>
      <p:italic r:id="rId28"/>
      <p:boldItalic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等线 Light" panose="02010600030101010101" pitchFamily="2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00649D"/>
    <a:srgbClr val="003072"/>
    <a:srgbClr val="3F6EAA"/>
    <a:srgbClr val="FF0000"/>
    <a:srgbClr val="5F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0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畅阳 龚" userId="9f88c2b33d8f3edc" providerId="LiveId" clId="{CFC6D260-4D40-4295-9ECE-E0947619E91B}"/>
    <pc:docChg chg="custSel modSld">
      <pc:chgData name="畅阳 龚" userId="9f88c2b33d8f3edc" providerId="LiveId" clId="{CFC6D260-4D40-4295-9ECE-E0947619E91B}" dt="2019-09-27T13:19:31.185" v="3" actId="1076"/>
      <pc:docMkLst>
        <pc:docMk/>
      </pc:docMkLst>
      <pc:sldChg chg="addSp delSp modSp delAnim">
        <pc:chgData name="畅阳 龚" userId="9f88c2b33d8f3edc" providerId="LiveId" clId="{CFC6D260-4D40-4295-9ECE-E0947619E91B}" dt="2019-09-27T13:19:31.185" v="3" actId="1076"/>
        <pc:sldMkLst>
          <pc:docMk/>
          <pc:sldMk cId="2561505968" sldId="290"/>
        </pc:sldMkLst>
        <pc:spChg chg="add mod">
          <ac:chgData name="畅阳 龚" userId="9f88c2b33d8f3edc" providerId="LiveId" clId="{CFC6D260-4D40-4295-9ECE-E0947619E91B}" dt="2019-09-27T13:19:31.185" v="3" actId="1076"/>
          <ac:spMkLst>
            <pc:docMk/>
            <pc:sldMk cId="2561505968" sldId="290"/>
            <ac:spMk id="5" creationId="{C154D7F6-1272-4CAC-9F55-1C63376349F8}"/>
          </ac:spMkLst>
        </pc:spChg>
        <pc:picChg chg="del">
          <ac:chgData name="畅阳 龚" userId="9f88c2b33d8f3edc" providerId="LiveId" clId="{CFC6D260-4D40-4295-9ECE-E0947619E91B}" dt="2019-09-27T13:19:27.295" v="1" actId="478"/>
          <ac:picMkLst>
            <pc:docMk/>
            <pc:sldMk cId="2561505968" sldId="290"/>
            <ac:picMk id="3" creationId="{00000000-0000-0000-0000-000000000000}"/>
          </ac:picMkLst>
        </pc:picChg>
      </pc:sldChg>
      <pc:sldChg chg="delSp delAnim">
        <pc:chgData name="畅阳 龚" userId="9f88c2b33d8f3edc" providerId="LiveId" clId="{CFC6D260-4D40-4295-9ECE-E0947619E91B}" dt="2019-09-27T13:19:22.674" v="0" actId="478"/>
        <pc:sldMkLst>
          <pc:docMk/>
          <pc:sldMk cId="3502264392" sldId="312"/>
        </pc:sldMkLst>
        <pc:picChg chg="del">
          <ac:chgData name="畅阳 龚" userId="9f88c2b33d8f3edc" providerId="LiveId" clId="{CFC6D260-4D40-4295-9ECE-E0947619E91B}" dt="2019-09-27T13:19:22.674" v="0" actId="478"/>
          <ac:picMkLst>
            <pc:docMk/>
            <pc:sldMk cId="3502264392" sldId="312"/>
            <ac:picMk id="3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4750-3B4E-498A-A785-849902668EAD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223C-4CCF-4EBF-BE5C-4248FE39E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4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近期工作介绍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123" y="5773763"/>
            <a:ext cx="5820358" cy="833854"/>
          </a:xfrm>
        </p:spPr>
        <p:txBody>
          <a:bodyPr/>
          <a:lstStyle/>
          <a:p>
            <a:r>
              <a:rPr lang="en-US" altLang="zh-CN" sz="2000" dirty="0" err="1"/>
              <a:t>ChangYang</a:t>
            </a:r>
            <a:r>
              <a:rPr lang="en-US" altLang="zh-CN" sz="2000" dirty="0"/>
              <a:t> Gong </a:t>
            </a:r>
          </a:p>
          <a:p>
            <a:r>
              <a:rPr lang="zh-CN" altLang="en-US" sz="2000" dirty="0"/>
              <a:t>龚畅阳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9124" y="5274759"/>
            <a:ext cx="4159250" cy="499004"/>
          </a:xfrm>
        </p:spPr>
        <p:txBody>
          <a:bodyPr/>
          <a:lstStyle/>
          <a:p>
            <a:r>
              <a:rPr lang="en-US" altLang="zh-CN" dirty="0"/>
              <a:t>2019/5/16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 based motion planner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70" y="2000780"/>
            <a:ext cx="2912533" cy="18759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70" y="4098395"/>
            <a:ext cx="3371850" cy="25050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4024" y="4335462"/>
            <a:ext cx="3967909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遍历所有的备选路径并进行评价，选取最佳的路线。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4131" y="5317595"/>
            <a:ext cx="396790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评价标准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：信息获取量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4131" y="5991952"/>
            <a:ext cx="396790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评价标准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：前方安全距离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94024" y="1747071"/>
            <a:ext cx="4562584" cy="2247900"/>
            <a:chOff x="494024" y="1814807"/>
            <a:chExt cx="4562584" cy="224790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24" y="1814807"/>
              <a:ext cx="4048125" cy="22479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111687" y="2100430"/>
              <a:ext cx="2944921" cy="584775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安全指不撞墙切可以安全停车（规划层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down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的情况下）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48935" y="2685206"/>
              <a:ext cx="1969531" cy="218862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8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Experiment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2" y="1750832"/>
            <a:ext cx="5331043" cy="22935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0" y="4156768"/>
            <a:ext cx="5207065" cy="238214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149759" y="3690477"/>
            <a:ext cx="2716428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无人机的位置真值是直接给的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Experiment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1" y="2255252"/>
            <a:ext cx="7259387" cy="43273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56757" y="1617135"/>
            <a:ext cx="3553041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考虑到零飘和“再定位”数据搜集后使用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ground truth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再处理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0411" y="1769535"/>
            <a:ext cx="3553041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考虑到“天气寒冷”只飞了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50s</a:t>
            </a:r>
          </a:p>
        </p:txBody>
      </p:sp>
    </p:spTree>
    <p:extLst>
      <p:ext uri="{BB962C8B-B14F-4D97-AF65-F5344CB8AC3E}">
        <p14:creationId xmlns:p14="http://schemas.microsoft.com/office/powerpoint/2010/main" val="3281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2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串口的架构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11" y="2576939"/>
            <a:ext cx="926522" cy="741220"/>
          </a:xfrm>
          <a:prstGeom prst="rect">
            <a:avLst/>
          </a:prstGeom>
        </p:spPr>
      </p:pic>
      <p:pic>
        <p:nvPicPr>
          <p:cNvPr id="1026" name="Picture 2" descr="https://ss0.bdstatic.com/70cFvHSh_Q1YnxGkpoWK1HF6hhy/it/u=1077529901,1387363603&amp;fm=26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6" y="2485500"/>
            <a:ext cx="924098" cy="9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9" y="2576940"/>
            <a:ext cx="747010" cy="7412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36097" y="3409596"/>
            <a:ext cx="728513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进程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4991" y="3409596"/>
            <a:ext cx="728513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串口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69058" y="3409596"/>
            <a:ext cx="728513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XB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76" y="4455325"/>
            <a:ext cx="556954" cy="5569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36097" y="5008340"/>
            <a:ext cx="728513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缓存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70" y="4455325"/>
            <a:ext cx="556954" cy="5569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84991" y="5008340"/>
            <a:ext cx="728513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缓存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37" y="4455325"/>
            <a:ext cx="556954" cy="55695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869058" y="5008340"/>
            <a:ext cx="728513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缓存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28222" y="5532810"/>
            <a:ext cx="1610186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发送可能被阻塞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44154" y="5409700"/>
            <a:ext cx="1610186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进程没有及时处理数据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5260" y="5409700"/>
            <a:ext cx="1610186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数据帧可能没有传输完整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344187" y="4688374"/>
            <a:ext cx="1487979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344188" y="4846317"/>
            <a:ext cx="1438101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121339" y="4688374"/>
            <a:ext cx="1487979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5121340" y="4846317"/>
            <a:ext cx="1438101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645023" y="4341507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write</a:t>
            </a:r>
          </a:p>
        </p:txBody>
      </p:sp>
      <p:sp>
        <p:nvSpPr>
          <p:cNvPr id="43" name="矩形 42"/>
          <p:cNvSpPr/>
          <p:nvPr/>
        </p:nvSpPr>
        <p:spPr>
          <a:xfrm>
            <a:off x="2645023" y="4875601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read</a:t>
            </a:r>
          </a:p>
        </p:txBody>
      </p:sp>
      <p:sp>
        <p:nvSpPr>
          <p:cNvPr id="44" name="矩形 43"/>
          <p:cNvSpPr/>
          <p:nvPr/>
        </p:nvSpPr>
        <p:spPr>
          <a:xfrm>
            <a:off x="5121339" y="4341507"/>
            <a:ext cx="1438102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tcdrain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Monospac821 BT" panose="020B0609020202020204" pitchFamily="49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422175" y="4839063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?XB?</a:t>
            </a:r>
          </a:p>
        </p:txBody>
      </p:sp>
      <p:sp>
        <p:nvSpPr>
          <p:cNvPr id="46" name="矩形 45"/>
          <p:cNvSpPr/>
          <p:nvPr/>
        </p:nvSpPr>
        <p:spPr>
          <a:xfrm>
            <a:off x="568379" y="1701992"/>
            <a:ext cx="3121331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#include &lt;</a:t>
            </a:r>
            <a:r>
              <a:rPr lang="en-US" altLang="zh-CN" sz="1600" dirty="0" err="1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Termios.h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&gt;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7644915" y="4688374"/>
            <a:ext cx="1487979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7644916" y="4846317"/>
            <a:ext cx="1438101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7943090" y="4839063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?XB?</a:t>
            </a:r>
          </a:p>
        </p:txBody>
      </p:sp>
      <p:sp>
        <p:nvSpPr>
          <p:cNvPr id="55" name="矩形 54"/>
          <p:cNvSpPr/>
          <p:nvPr/>
        </p:nvSpPr>
        <p:spPr>
          <a:xfrm>
            <a:off x="7943090" y="4327605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?XB?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836060" y="2485499"/>
            <a:ext cx="1732362" cy="365028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570776" y="2485499"/>
            <a:ext cx="1732362" cy="365028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6375014" y="2485499"/>
            <a:ext cx="1732362" cy="365028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串口的架构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11" y="2576939"/>
            <a:ext cx="926522" cy="741220"/>
          </a:xfrm>
          <a:prstGeom prst="rect">
            <a:avLst/>
          </a:prstGeom>
        </p:spPr>
      </p:pic>
      <p:pic>
        <p:nvPicPr>
          <p:cNvPr id="1026" name="Picture 2" descr="https://ss0.bdstatic.com/70cFvHSh_Q1YnxGkpoWK1HF6hhy/it/u=1077529901,1387363603&amp;fm=26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6" y="2485500"/>
            <a:ext cx="924098" cy="9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9" y="2576940"/>
            <a:ext cx="747010" cy="7412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36097" y="3409596"/>
            <a:ext cx="728513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进程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4991" y="3409596"/>
            <a:ext cx="728513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串口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69058" y="3409596"/>
            <a:ext cx="728513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XB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76" y="4455325"/>
            <a:ext cx="556954" cy="5569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36097" y="5008340"/>
            <a:ext cx="728513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缓存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70" y="4455325"/>
            <a:ext cx="556954" cy="5569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84991" y="5008340"/>
            <a:ext cx="728513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缓存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37" y="4455325"/>
            <a:ext cx="556954" cy="55695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869058" y="5008340"/>
            <a:ext cx="728513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缓存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28222" y="5532810"/>
            <a:ext cx="1610186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发送可能被阻塞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44154" y="5409700"/>
            <a:ext cx="1610186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进程没有及时处理数据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5260" y="5409700"/>
            <a:ext cx="1610186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数据帧可能没有传输完整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344187" y="4688374"/>
            <a:ext cx="1487979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344188" y="4846317"/>
            <a:ext cx="1438101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121339" y="4688374"/>
            <a:ext cx="1487979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5121340" y="4846317"/>
            <a:ext cx="1438101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645023" y="4341507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write</a:t>
            </a:r>
          </a:p>
        </p:txBody>
      </p:sp>
      <p:sp>
        <p:nvSpPr>
          <p:cNvPr id="43" name="矩形 42"/>
          <p:cNvSpPr/>
          <p:nvPr/>
        </p:nvSpPr>
        <p:spPr>
          <a:xfrm>
            <a:off x="2645023" y="4875601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read</a:t>
            </a:r>
          </a:p>
        </p:txBody>
      </p:sp>
      <p:sp>
        <p:nvSpPr>
          <p:cNvPr id="44" name="矩形 43"/>
          <p:cNvSpPr/>
          <p:nvPr/>
        </p:nvSpPr>
        <p:spPr>
          <a:xfrm>
            <a:off x="5121339" y="4341507"/>
            <a:ext cx="1438102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tcdrain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Monospac821 BT" panose="020B0609020202020204" pitchFamily="49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422175" y="4839063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?XB?</a:t>
            </a:r>
          </a:p>
        </p:txBody>
      </p:sp>
      <p:sp>
        <p:nvSpPr>
          <p:cNvPr id="46" name="矩形 45"/>
          <p:cNvSpPr/>
          <p:nvPr/>
        </p:nvSpPr>
        <p:spPr>
          <a:xfrm>
            <a:off x="568379" y="1701992"/>
            <a:ext cx="3121331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#include &lt;</a:t>
            </a:r>
            <a:r>
              <a:rPr lang="en-US" altLang="zh-CN" sz="1600" dirty="0" err="1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Termios.h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&gt;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7644915" y="4688374"/>
            <a:ext cx="1487979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7644916" y="4846317"/>
            <a:ext cx="1438101" cy="0"/>
          </a:xfrm>
          <a:prstGeom prst="straightConnector1">
            <a:avLst/>
          </a:prstGeom>
          <a:ln w="4445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7943090" y="4839063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?XB?</a:t>
            </a:r>
          </a:p>
        </p:txBody>
      </p:sp>
      <p:sp>
        <p:nvSpPr>
          <p:cNvPr id="55" name="矩形 54"/>
          <p:cNvSpPr/>
          <p:nvPr/>
        </p:nvSpPr>
        <p:spPr>
          <a:xfrm>
            <a:off x="7943090" y="4327605"/>
            <a:ext cx="836430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?XB?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836060" y="2485499"/>
            <a:ext cx="1732362" cy="365028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570776" y="2485499"/>
            <a:ext cx="1732362" cy="365028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6375014" y="2485499"/>
            <a:ext cx="1732362" cy="3650289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4024" y="2103120"/>
            <a:ext cx="8649976" cy="442237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39091" y="3152347"/>
            <a:ext cx="7068284" cy="2349554"/>
            <a:chOff x="1039091" y="3277035"/>
            <a:chExt cx="7068284" cy="2349554"/>
          </a:xfrm>
          <a:solidFill>
            <a:schemeClr val="bg1"/>
          </a:solidFill>
        </p:grpSpPr>
        <p:sp>
          <p:nvSpPr>
            <p:cNvPr id="35" name="矩形 34"/>
            <p:cNvSpPr/>
            <p:nvPr/>
          </p:nvSpPr>
          <p:spPr>
            <a:xfrm>
              <a:off x="2645022" y="3282816"/>
              <a:ext cx="5462353" cy="707886"/>
            </a:xfrm>
            <a:prstGeom prst="rect">
              <a:avLst/>
            </a:prstGeom>
            <a:grpFill/>
            <a:ln w="31750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返回值表示写入字节数，可能不是希望写入的数量，表明串口对应的缓存已满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07660" y="3277035"/>
              <a:ext cx="1197786" cy="400110"/>
            </a:xfrm>
            <a:prstGeom prst="rect">
              <a:avLst/>
            </a:prstGeom>
            <a:grpFill/>
            <a:ln w="31750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accent1">
                      <a:lumMod val="75000"/>
                    </a:schemeClr>
                  </a:solidFill>
                  <a:latin typeface="Monospac821 BT" panose="020B0609020202020204" pitchFamily="49" charset="0"/>
                </a:rPr>
                <a:t>write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645022" y="4121291"/>
              <a:ext cx="5462353" cy="1015663"/>
            </a:xfrm>
            <a:prstGeom prst="rect">
              <a:avLst/>
            </a:prstGeom>
            <a:grpFill/>
            <a:ln w="31750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函数参数需要输入要读取的字节数，返回值为实际读入的字节数。实际为从缓存中读取，此外还有阻塞与否的问题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07660" y="4115510"/>
              <a:ext cx="1197786" cy="400110"/>
            </a:xfrm>
            <a:prstGeom prst="rect">
              <a:avLst/>
            </a:prstGeom>
            <a:grpFill/>
            <a:ln w="31750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accent1">
                      <a:lumMod val="75000"/>
                    </a:schemeClr>
                  </a:solidFill>
                  <a:latin typeface="Monospac821 BT" panose="020B0609020202020204" pitchFamily="49" charset="0"/>
                </a:rPr>
                <a:t>read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2645022" y="5226479"/>
              <a:ext cx="5462353" cy="400110"/>
            </a:xfrm>
            <a:prstGeom prst="rect">
              <a:avLst/>
            </a:prstGeom>
            <a:grpFill/>
            <a:ln w="31750"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阻塞，直到串口缓存中的数据全部发送出去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039091" y="5220698"/>
              <a:ext cx="1466355" cy="400110"/>
            </a:xfrm>
            <a:prstGeom prst="rect">
              <a:avLst/>
            </a:prstGeom>
            <a:grpFill/>
            <a:ln w="31750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 err="1">
                  <a:solidFill>
                    <a:schemeClr val="accent1">
                      <a:lumMod val="75000"/>
                    </a:schemeClr>
                  </a:solidFill>
                  <a:latin typeface="Monospac821 BT" panose="020B0609020202020204" pitchFamily="49" charset="0"/>
                </a:rPr>
                <a:t>tcdrain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7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串口的架构</a:t>
            </a:r>
          </a:p>
        </p:txBody>
      </p:sp>
      <p:pic>
        <p:nvPicPr>
          <p:cNvPr id="1026" name="Picture 2" descr="https://ss0.bdstatic.com/70cFvHSh_Q1YnxGkpoWK1HF6hhy/it/u=1077529901,1387363603&amp;fm=26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6" y="2485500"/>
            <a:ext cx="924098" cy="9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/>
          <p:cNvSpPr/>
          <p:nvPr/>
        </p:nvSpPr>
        <p:spPr>
          <a:xfrm>
            <a:off x="568379" y="1701992"/>
            <a:ext cx="3121331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MT = 3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onospac821 BT" panose="020B0609020202020204" pitchFamily="49" charset="0"/>
              </a:rPr>
              <a:t>RO = 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9264" y="3514192"/>
            <a:ext cx="10245901" cy="31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381135" y="3141744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00649D"/>
                </a:solidFill>
                <a:latin typeface="+mj-ea"/>
              </a:rPr>
              <a:t>Thank You</a:t>
            </a:r>
            <a:endParaRPr lang="zh-CN" altLang="en-US" sz="6600" b="1" dirty="0">
              <a:solidFill>
                <a:srgbClr val="00649D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34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1717928"/>
            <a:ext cx="3869309" cy="463761"/>
            <a:chOff x="1841535" y="1283015"/>
            <a:chExt cx="3869309" cy="463761"/>
          </a:xfrm>
        </p:grpSpPr>
        <p:grpSp>
          <p:nvGrpSpPr>
            <p:cNvPr id="5" name="组合 4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9" name="文本框 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" name="直接连接符 5"/>
            <p:cNvCxnSpPr>
              <a:stCxn id="8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764143" y="1283015"/>
              <a:ext cx="2795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阅读文章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2473302" y="3032508"/>
            <a:ext cx="3869310" cy="463761"/>
            <a:chOff x="1841535" y="1283015"/>
            <a:chExt cx="3869310" cy="463761"/>
          </a:xfrm>
        </p:grpSpPr>
        <p:grpSp>
          <p:nvGrpSpPr>
            <p:cNvPr id="11" name="组合 10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1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15" name="文本框 1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2" name="直接连接符 11"/>
            <p:cNvCxnSpPr>
              <a:stCxn id="14" idx="6"/>
            </p:cNvCxnSpPr>
            <p:nvPr/>
          </p:nvCxnSpPr>
          <p:spPr>
            <a:xfrm>
              <a:off x="2534033" y="1711215"/>
              <a:ext cx="317681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2613213" y="1283015"/>
              <a:ext cx="3097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调试串口通讯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1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54D7F6-1272-4CAC-9F55-1C63376349F8}"/>
              </a:ext>
            </a:extLst>
          </p:cNvPr>
          <p:cNvSpPr txBox="1"/>
          <p:nvPr/>
        </p:nvSpPr>
        <p:spPr>
          <a:xfrm>
            <a:off x="1903276" y="2218776"/>
            <a:ext cx="5781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作者的视频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real-time Information-theoretic exploration with gaussian mixture model maps</a:t>
            </a:r>
          </a:p>
          <a:p>
            <a:pPr algn="ctr"/>
            <a:r>
              <a:rPr lang="en-US" altLang="zh-CN" sz="2400" b="1" dirty="0"/>
              <a:t>https://www.youtube.com/watch?v=-XADDZa4J0Y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1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56927"/>
            <a:ext cx="7524750" cy="3267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81120" y="5000377"/>
            <a:ext cx="1268557" cy="58477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视觉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惯导 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局部定位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78049" y="5000377"/>
            <a:ext cx="1268557" cy="58477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3D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激光雷达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局部栅格图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74978" y="5000377"/>
            <a:ext cx="1268557" cy="58477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基于取样的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运动规划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4" idx="3"/>
            <a:endCxn id="5" idx="1"/>
          </p:cNvCxnSpPr>
          <p:nvPr/>
        </p:nvCxnSpPr>
        <p:spPr>
          <a:xfrm>
            <a:off x="3649677" y="5292765"/>
            <a:ext cx="828372" cy="0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5746606" y="5292765"/>
            <a:ext cx="828372" cy="0"/>
          </a:xfrm>
          <a:prstGeom prst="straightConnector1">
            <a:avLst/>
          </a:prstGeom>
          <a:ln w="38100"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78049" y="6087702"/>
            <a:ext cx="1268557" cy="58477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GMM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压缩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传回地球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>
            <a:stCxn id="5" idx="2"/>
            <a:endCxn id="12" idx="0"/>
          </p:cNvCxnSpPr>
          <p:nvPr/>
        </p:nvCxnSpPr>
        <p:spPr>
          <a:xfrm>
            <a:off x="5112328" y="5585152"/>
            <a:ext cx="0" cy="502550"/>
          </a:xfrm>
          <a:prstGeom prst="straightConnector1">
            <a:avLst/>
          </a:prstGeom>
          <a:ln w="28575" cmpd="sng"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44610" y="5108098"/>
            <a:ext cx="1664976" cy="36933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1.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系统性工作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4610" y="6195423"/>
            <a:ext cx="1664976" cy="36933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2.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核心创新点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局部栅格图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3329883"/>
            <a:ext cx="4867275" cy="10858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4024" y="3011690"/>
            <a:ext cx="3105280" cy="36933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更新时使用高效的对数方式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024" y="5370339"/>
            <a:ext cx="3587526" cy="92333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考虑到火星地球之间的传输速率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利用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GMM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进行数据压缩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47" y="4196710"/>
            <a:ext cx="3291840" cy="25264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51" y="2325422"/>
            <a:ext cx="2105025" cy="419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4" y="4256084"/>
            <a:ext cx="3152775" cy="590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4024" y="1956090"/>
            <a:ext cx="3105280" cy="36933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栅格不可通行的概率（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0~1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）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846" y="1724997"/>
            <a:ext cx="3066841" cy="23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aussian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ixture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odel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41283" y="2026519"/>
            <a:ext cx="3038886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用若干高斯分布拟合栅格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33" y="3913193"/>
            <a:ext cx="6436090" cy="282011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99719" y="2537164"/>
            <a:ext cx="4457700" cy="1057275"/>
            <a:chOff x="3532910" y="1673550"/>
            <a:chExt cx="4457700" cy="10572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910" y="1673550"/>
              <a:ext cx="4457700" cy="105727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640975" y="1870364"/>
              <a:ext cx="1147156" cy="681643"/>
            </a:xfrm>
            <a:prstGeom prst="rect">
              <a:avLst/>
            </a:prstGeom>
            <a:solidFill>
              <a:srgbClr val="7030A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611092" y="1870364"/>
              <a:ext cx="415635" cy="681643"/>
            </a:xfrm>
            <a:prstGeom prst="rect">
              <a:avLst/>
            </a:prstGeom>
            <a:solidFill>
              <a:schemeClr val="accent3">
                <a:lumMod val="7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026727" y="1870364"/>
              <a:ext cx="1800290" cy="681643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37232" y="2043145"/>
                <a:ext cx="2500928" cy="36933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  <a:latin typeface="arial" panose="020B0604020202020204" pitchFamily="34" charset="0"/>
                  </a:rPr>
                  <a:t> 位置的不可通行概率</a:t>
                </a:r>
                <a:endParaRPr lang="en-US" altLang="zh-CN" dirty="0">
                  <a:solidFill>
                    <a:srgbClr val="7030A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232" y="2043145"/>
                <a:ext cx="250092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637232" y="2546565"/>
            <a:ext cx="2500928" cy="36933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m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个高斯分布的权重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37232" y="3061699"/>
                <a:ext cx="2637425" cy="36933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第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m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个高斯分布在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的值</a:t>
                </a:r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232" y="3061699"/>
                <a:ext cx="2637425" cy="369332"/>
              </a:xfrm>
              <a:prstGeom prst="rect">
                <a:avLst/>
              </a:prstGeom>
              <a:blipFill>
                <a:blip r:embed="rId5"/>
                <a:stretch>
                  <a:fillRect l="-2083" t="-9836" b="-24590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3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aussian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ixture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odel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41283" y="2026519"/>
            <a:ext cx="3038886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用若干高斯分布拟合栅格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9" y="2537164"/>
            <a:ext cx="4457700" cy="1057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419" y="2537164"/>
            <a:ext cx="3609975" cy="1390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3" y="3810833"/>
            <a:ext cx="5543550" cy="29051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003514" y="5263395"/>
            <a:ext cx="3038886" cy="87915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计算量上非常昂贵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因为每次都要遍历所有的点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aussian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ixture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odel </a:t>
            </a:r>
            <a:r>
              <a:rPr lang="en-US" altLang="zh-CN" i="1" dirty="0"/>
              <a:t>window</a:t>
            </a:r>
            <a:endParaRPr lang="zh-CN" altLang="en-US" i="1" dirty="0"/>
          </a:p>
        </p:txBody>
      </p:sp>
      <p:sp>
        <p:nvSpPr>
          <p:cNvPr id="10" name="矩形 9"/>
          <p:cNvSpPr/>
          <p:nvPr/>
        </p:nvSpPr>
        <p:spPr>
          <a:xfrm>
            <a:off x="494024" y="2590949"/>
            <a:ext cx="3038886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将要处理的栅格分而治之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在各个子区域内做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GMM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4354174"/>
            <a:ext cx="8137752" cy="21815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42" y="1955802"/>
            <a:ext cx="5217034" cy="22859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2" y="2139093"/>
            <a:ext cx="2525742" cy="20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aussian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ixture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odel Result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53287" y="1852732"/>
            <a:ext cx="2909577" cy="188994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每次用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100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个高斯分布拟合。加窗后准确度损失不大而效率有近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10x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的提升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(1.22s vs 0.12s)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622" y="1740721"/>
            <a:ext cx="3027822" cy="2378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3287" y="4012140"/>
            <a:ext cx="2909577" cy="240065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数据量上领先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个数量级。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以模拟实验为例：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原始数据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4.5GB	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30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天）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栅格数据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204MB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45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时）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高斯压缩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1.3MB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分）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9347" b="9918"/>
          <a:stretch/>
        </p:blipFill>
        <p:spPr>
          <a:xfrm>
            <a:off x="6341533" y="4318701"/>
            <a:ext cx="2802467" cy="20928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72" y="4326346"/>
            <a:ext cx="2855227" cy="22087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61274" y="6165774"/>
            <a:ext cx="1235486" cy="36933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i="1" dirty="0">
                <a:solidFill>
                  <a:srgbClr val="7FB1D8"/>
                </a:solidFill>
                <a:latin typeface="arial" panose="020B0604020202020204" pitchFamily="34" charset="0"/>
              </a:rPr>
              <a:t>实际实验</a:t>
            </a:r>
            <a:endParaRPr lang="en-US" altLang="zh-CN" i="1" dirty="0">
              <a:solidFill>
                <a:srgbClr val="7FB1D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6EA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5655</TotalTime>
  <Words>462</Words>
  <Application>Microsoft Office PowerPoint</Application>
  <PresentationFormat>全屏显示(4:3)</PresentationFormat>
  <Paragraphs>104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Monospac821 BT</vt:lpstr>
      <vt:lpstr>等线</vt:lpstr>
      <vt:lpstr>Cambria Math</vt:lpstr>
      <vt:lpstr>arial</vt:lpstr>
      <vt:lpstr>Calibri</vt:lpstr>
      <vt:lpstr>微软雅黑</vt:lpstr>
      <vt:lpstr>等线 Light</vt:lpstr>
      <vt:lpstr>arial</vt:lpstr>
      <vt:lpstr>2016-VI主题-蓝</vt:lpstr>
      <vt:lpstr>近期工作介绍</vt:lpstr>
      <vt:lpstr>目录 Contents</vt:lpstr>
      <vt:lpstr>目录 Contents</vt:lpstr>
      <vt:lpstr>系统架构</vt:lpstr>
      <vt:lpstr>局部栅格图</vt:lpstr>
      <vt:lpstr>Gaussian Mixture Model</vt:lpstr>
      <vt:lpstr>Gaussian Mixture Model</vt:lpstr>
      <vt:lpstr>Gaussian Mixture Model window</vt:lpstr>
      <vt:lpstr>Gaussian Mixture Model Result</vt:lpstr>
      <vt:lpstr>Sampling based motion planner</vt:lpstr>
      <vt:lpstr>Simulation Experiment</vt:lpstr>
      <vt:lpstr>Hardware Experiment</vt:lpstr>
      <vt:lpstr>目录 Contents</vt:lpstr>
      <vt:lpstr>串口的架构</vt:lpstr>
      <vt:lpstr>串口的架构</vt:lpstr>
      <vt:lpstr>串口的架构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畅阳 龚</cp:lastModifiedBy>
  <cp:revision>243</cp:revision>
  <dcterms:created xsi:type="dcterms:W3CDTF">2016-04-20T02:59:17Z</dcterms:created>
  <dcterms:modified xsi:type="dcterms:W3CDTF">2019-09-27T13:19:34Z</dcterms:modified>
</cp:coreProperties>
</file>